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14"/>
  </p:notesMasterIdLst>
  <p:handoutMasterIdLst>
    <p:handoutMasterId r:id="rId15"/>
  </p:handoutMasterIdLst>
  <p:sldIdLst>
    <p:sldId id="256" r:id="rId2"/>
    <p:sldId id="349" r:id="rId3"/>
    <p:sldId id="258" r:id="rId4"/>
    <p:sldId id="269" r:id="rId5"/>
    <p:sldId id="272" r:id="rId6"/>
    <p:sldId id="271" r:id="rId7"/>
    <p:sldId id="274" r:id="rId8"/>
    <p:sldId id="354" r:id="rId9"/>
    <p:sldId id="355" r:id="rId10"/>
    <p:sldId id="352" r:id="rId11"/>
    <p:sldId id="353" r:id="rId12"/>
    <p:sldId id="257" r:id="rId13"/>
  </p:sldIdLst>
  <p:sldSz cx="9144000" cy="6858000" type="screen4x3"/>
  <p:notesSz cx="7010400" cy="9296400"/>
  <p:defaultTextStyle>
    <a:defPPr>
      <a:defRPr lang="hr-H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C3E457"/>
    <a:srgbClr val="F2FC8E"/>
    <a:srgbClr val="2C02DC"/>
    <a:srgbClr val="7F7F7F"/>
    <a:srgbClr val="008000"/>
    <a:srgbClr val="669900"/>
    <a:srgbClr val="009900"/>
    <a:srgbClr val="66FF3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297" autoAdjust="0"/>
  </p:normalViewPr>
  <p:slideViewPr>
    <p:cSldViewPr>
      <p:cViewPr varScale="1">
        <p:scale>
          <a:sx n="131" d="100"/>
          <a:sy n="131" d="100"/>
        </p:scale>
        <p:origin x="170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42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E2AADEC-AA5B-4A8F-929F-A889AF0C4D8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ABF8720-C8C4-4E72-87E6-4368791C3BF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0"/>
              <a:t>Napomena vezano uz mobilne mreže – uvijek je moguće da se do 10% kućanstava pokrije bežičnim mrežama (uključujući i 4G i 5G).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BF8720-C8C4-4E72-87E6-4368791C3BF3}" type="slidenum">
              <a:rPr lang="hr-HR" smtClean="0"/>
              <a:pPr>
                <a:defRPr/>
              </a:pPr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3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28575">
            <a:solidFill>
              <a:srgbClr val="2C02D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r-HR">
              <a:latin typeface="Verdana" pitchFamily="34" charset="0"/>
            </a:endParaRPr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23850" y="1080000"/>
            <a:ext cx="8496300" cy="147002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000">
                <a:solidFill>
                  <a:srgbClr val="B8B8B4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210A7E7E-4130-483F-9602-A072FEC68EA2}" type="datetime1">
              <a:rPr lang="en-GB" smtClean="0"/>
              <a:t>24/11/2022</a:t>
            </a:fld>
            <a:endParaRPr lang="hr-H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b="1">
                <a:solidFill>
                  <a:srgbClr val="B8B8B4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E7528436-7771-4715-ABFE-A01485A86E3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rgbClr val="7F7F7F">
              <a:alpha val="4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6F738-FA82-4645-A0C4-17DB98D57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9802" y="217193"/>
            <a:ext cx="1147932" cy="6195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E56DB4-9325-556C-6DC6-8843B8151F85}"/>
              </a:ext>
            </a:extLst>
          </p:cNvPr>
          <p:cNvGrpSpPr/>
          <p:nvPr userDrawn="1"/>
        </p:nvGrpSpPr>
        <p:grpSpPr>
          <a:xfrm>
            <a:off x="4161177" y="6107068"/>
            <a:ext cx="5014177" cy="697925"/>
            <a:chOff x="3117395" y="4365104"/>
            <a:chExt cx="5014177" cy="697925"/>
          </a:xfrm>
        </p:grpSpPr>
        <p:pic>
          <p:nvPicPr>
            <p:cNvPr id="4" name="Picture 3" descr="LOGO-svi fondova u traci">
              <a:extLst>
                <a:ext uri="{FF2B5EF4-FFF2-40B4-BE49-F238E27FC236}">
                  <a16:creationId xmlns:a16="http://schemas.microsoft.com/office/drawing/2014/main" id="{CC816178-0582-F56D-98E3-42EE0B5ABC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17395" y="4365104"/>
              <a:ext cx="4911725" cy="68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329756-341F-4F97-9365-1E95D6BBF348}"/>
                </a:ext>
              </a:extLst>
            </p:cNvPr>
            <p:cNvSpPr txBox="1"/>
            <p:nvPr userDrawn="1"/>
          </p:nvSpPr>
          <p:spPr>
            <a:xfrm>
              <a:off x="3134606" y="4832197"/>
              <a:ext cx="499696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r-HR" sz="900" b="1" i="0" u="none" strike="noStrike" baseline="0" dirty="0">
                  <a:latin typeface="Calibri" panose="020F0502020204030204" pitchFamily="34" charset="0"/>
                  <a:cs typeface="Calibri" panose="020F0502020204030204" pitchFamily="34" charset="0"/>
                </a:rPr>
                <a:t>Projekt sufinancira Europska unija iz Operativnog programa </a:t>
              </a:r>
              <a:r>
                <a:rPr lang="pl-PL" sz="900" b="1" i="0" u="none" strike="noStrike" baseline="0" dirty="0">
                  <a:latin typeface="Calibri" panose="020F0502020204030204" pitchFamily="34" charset="0"/>
                  <a:cs typeface="Calibri" panose="020F0502020204030204" pitchFamily="34" charset="0"/>
                </a:rPr>
                <a:t>Konkurentnost i kohezija 2014. - 2020.</a:t>
              </a:r>
              <a:endParaRPr lang="hr-HR" sz="9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4A9E9B-5922-5BC5-3B14-7A25ED48FA73}"/>
                </a:ext>
              </a:extLst>
            </p:cNvPr>
            <p:cNvSpPr/>
            <p:nvPr userDrawn="1"/>
          </p:nvSpPr>
          <p:spPr bwMode="auto">
            <a:xfrm>
              <a:off x="3117395" y="4365104"/>
              <a:ext cx="4911725" cy="6979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r-H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D136B-7745-4E53-97D2-C4006D757E8B}" type="datetime1">
              <a:rPr lang="en-GB" smtClean="0"/>
              <a:t>24/11/2022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4AFC5-04D1-46DD-BB2A-77E72A840A4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260350"/>
            <a:ext cx="2124075" cy="5865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19825" cy="5865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A23AE-5A4F-448B-9ED9-A5E14FC62DF9}" type="datetime1">
              <a:rPr lang="en-GB" smtClean="0"/>
              <a:t>24/11/2022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83E80-98D5-48CE-B0A4-2C979416CDE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C02DC"/>
              </a:buClr>
              <a:buFont typeface="Arial" pitchFamily="34" charset="0"/>
              <a:buChar char="•"/>
              <a:defRPr/>
            </a:lvl1pPr>
            <a:lvl2pPr>
              <a:buClr>
                <a:srgbClr val="2C02DC"/>
              </a:buClr>
              <a:buFont typeface="Arial" pitchFamily="34" charset="0"/>
              <a:buChar char="•"/>
              <a:defRPr/>
            </a:lvl2pPr>
            <a:lvl3pPr>
              <a:buClr>
                <a:srgbClr val="2C02DC"/>
              </a:buClr>
              <a:buFont typeface="Arial" pitchFamily="34" charset="0"/>
              <a:buChar char="•"/>
              <a:defRPr/>
            </a:lvl3pPr>
            <a:lvl4pPr>
              <a:buClr>
                <a:srgbClr val="2C02DC"/>
              </a:buClr>
              <a:buFont typeface="Arial" pitchFamily="34" charset="0"/>
              <a:buChar char="•"/>
              <a:defRPr/>
            </a:lvl4pPr>
            <a:lvl5pPr>
              <a:buClr>
                <a:srgbClr val="2C02DC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89A4A89F-8BBD-48EE-9CB9-DE1BC0BA00DB}" type="datetime1">
              <a:rPr lang="en-GB" smtClean="0"/>
              <a:t>24/11/2022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C7816-E91A-4254-8B8F-CC77D766EFD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2E8E-0F14-47B9-BCDE-7A1C0DF7BBD2}" type="datetime1">
              <a:rPr lang="en-GB" smtClean="0"/>
              <a:t>24/11/2022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10C56-5FCD-4EB4-9D82-51DB41D6D81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125538"/>
            <a:ext cx="417195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171950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46D0E-60FA-4344-8878-AE801D3848C9}" type="datetime1">
              <a:rPr lang="en-GB" smtClean="0"/>
              <a:t>24/11/2022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C57B-0B33-4D39-9CFC-3DA9F04AEAE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CD49B-B3D1-48F1-8741-78C47CF22693}" type="datetime1">
              <a:rPr lang="en-GB" smtClean="0"/>
              <a:t>24/11/2022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EC5E2-F8C3-4178-BCDC-4FC60D5F5F7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8F26-F380-4D70-8967-8F0B001134F5}" type="datetime1">
              <a:rPr lang="en-GB" smtClean="0"/>
              <a:t>24/11/2022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86FD9-FF50-4A76-A4D5-F49FABF9023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CBC8-DF17-4D6F-B9B4-2AABE9F41EE4}" type="datetime1">
              <a:rPr lang="en-GB" smtClean="0"/>
              <a:t>24/11/2022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085E8-F3D5-4DC2-8BBB-601CAA6A31C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3A4DE-9750-4426-A000-949FF015208A}" type="datetime1">
              <a:rPr lang="en-GB" smtClean="0"/>
              <a:t>24/11/2022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6443-8E7E-4734-83A4-3E37E67B44F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49B3A-9D80-4947-A35A-6513C4EBF0F6}" type="datetime1">
              <a:rPr lang="en-GB" smtClean="0"/>
              <a:t>24/11/2022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50969-236D-4C69-98ED-059E81853BC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309320"/>
            <a:ext cx="9144000" cy="548680"/>
          </a:xfrm>
          <a:prstGeom prst="rect">
            <a:avLst/>
          </a:prstGeom>
          <a:solidFill>
            <a:srgbClr val="7F7F7F">
              <a:alpha val="4470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080000"/>
            <a:ext cx="8496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endParaRPr lang="hr-HR" dirty="0"/>
          </a:p>
          <a:p>
            <a:pPr lvl="1"/>
            <a:r>
              <a:rPr lang="hr-HR" dirty="0" err="1"/>
              <a:t>bullet</a:t>
            </a:r>
            <a:endParaRPr lang="hr-HR" dirty="0"/>
          </a:p>
          <a:p>
            <a:pPr lvl="2"/>
            <a:r>
              <a:rPr lang="hr-HR" dirty="0" err="1"/>
              <a:t>bullet</a:t>
            </a:r>
            <a:endParaRPr lang="hr-HR" dirty="0"/>
          </a:p>
          <a:p>
            <a:pPr lvl="3"/>
            <a:r>
              <a:rPr lang="hr-HR" dirty="0" err="1"/>
              <a:t>bullet</a:t>
            </a:r>
            <a:endParaRPr lang="hr-HR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30245"/>
            <a:ext cx="6696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add</a:t>
            </a:r>
            <a:r>
              <a:rPr lang="hr-HR" dirty="0"/>
              <a:t> </a:t>
            </a:r>
            <a:r>
              <a:rPr lang="hr-HR" dirty="0" err="1"/>
              <a:t>Slide</a:t>
            </a:r>
            <a:r>
              <a:rPr lang="hr-HR" dirty="0"/>
              <a:t> Title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40616" y="6395031"/>
            <a:ext cx="100012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82E218-10F1-44BD-A369-05210573EB9A}" type="datetime1">
              <a:rPr lang="en-GB" smtClean="0"/>
              <a:t>24/11/2022</a:t>
            </a:fld>
            <a:endParaRPr lang="hr-HR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421" y="6395031"/>
            <a:ext cx="650081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3558" y="6395031"/>
            <a:ext cx="72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CD393B-D82A-4F59-9CC6-07ADADA312A9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V="1">
            <a:off x="0" y="908720"/>
            <a:ext cx="9144000" cy="22055"/>
          </a:xfrm>
          <a:prstGeom prst="line">
            <a:avLst/>
          </a:prstGeom>
          <a:noFill/>
          <a:ln w="28575">
            <a:solidFill>
              <a:srgbClr val="2C02D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r-HR"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14A379-CF25-48DB-BA4D-333BF6A399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59802" y="217193"/>
            <a:ext cx="1147932" cy="6195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E1BE95-94FC-C52B-6D92-C3D14F0C4951}"/>
              </a:ext>
            </a:extLst>
          </p:cNvPr>
          <p:cNvGrpSpPr/>
          <p:nvPr userDrawn="1"/>
        </p:nvGrpSpPr>
        <p:grpSpPr>
          <a:xfrm>
            <a:off x="4161177" y="6107068"/>
            <a:ext cx="5014177" cy="697925"/>
            <a:chOff x="3117395" y="4365104"/>
            <a:chExt cx="5014177" cy="697925"/>
          </a:xfrm>
        </p:grpSpPr>
        <p:pic>
          <p:nvPicPr>
            <p:cNvPr id="4" name="Picture 3" descr="LOGO-svi fondova u traci">
              <a:extLst>
                <a:ext uri="{FF2B5EF4-FFF2-40B4-BE49-F238E27FC236}">
                  <a16:creationId xmlns:a16="http://schemas.microsoft.com/office/drawing/2014/main" id="{E58DA458-A10D-074F-94A1-A07CE30505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117395" y="4365104"/>
              <a:ext cx="4911725" cy="68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1233A4-B1F9-2107-5C6B-2FF83D7E4A0C}"/>
                </a:ext>
              </a:extLst>
            </p:cNvPr>
            <p:cNvSpPr txBox="1"/>
            <p:nvPr userDrawn="1"/>
          </p:nvSpPr>
          <p:spPr>
            <a:xfrm>
              <a:off x="3134606" y="4832197"/>
              <a:ext cx="499696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hr-HR" sz="900" b="1" i="0" u="none" strike="noStrike" baseline="0" dirty="0">
                  <a:latin typeface="Calibri" panose="020F0502020204030204" pitchFamily="34" charset="0"/>
                  <a:cs typeface="Calibri" panose="020F0502020204030204" pitchFamily="34" charset="0"/>
                </a:rPr>
                <a:t>Projekt sufinancira Europska unija iz Operativnog programa </a:t>
              </a:r>
              <a:r>
                <a:rPr lang="pl-PL" sz="900" b="1" i="0" u="none" strike="noStrike" baseline="0" dirty="0">
                  <a:latin typeface="Calibri" panose="020F0502020204030204" pitchFamily="34" charset="0"/>
                  <a:cs typeface="Calibri" panose="020F0502020204030204" pitchFamily="34" charset="0"/>
                </a:rPr>
                <a:t>Konkurentnost i kohezija 2014. - 2020.</a:t>
              </a:r>
              <a:endParaRPr lang="hr-HR" sz="9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59006D-6F8B-C8E3-AA59-EF8CAE2C84CB}"/>
                </a:ext>
              </a:extLst>
            </p:cNvPr>
            <p:cNvSpPr/>
            <p:nvPr userDrawn="1"/>
          </p:nvSpPr>
          <p:spPr bwMode="auto">
            <a:xfrm>
              <a:off x="3117395" y="4365104"/>
              <a:ext cx="4911725" cy="6979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r-H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C02DC"/>
        </a:buClr>
        <a:buChar char="•"/>
        <a:defRPr sz="2400">
          <a:solidFill>
            <a:schemeClr val="tx1"/>
          </a:solidFill>
          <a:latin typeface="Calibri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C02DC"/>
        </a:buClr>
        <a:buFont typeface="Arial" pitchFamily="34" charset="0"/>
        <a:buChar char="•"/>
        <a:defRPr sz="20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C02DC"/>
        </a:buClr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C02DC"/>
        </a:buClr>
        <a:buFont typeface="Arial" pitchFamily="34" charset="0"/>
        <a:buChar char="•"/>
        <a:defRPr sz="16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Verdana" pitchFamily="34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Verdana" pitchFamily="34" charset="0"/>
          <a:cs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Verdana" pitchFamily="34" charset="0"/>
          <a:cs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Verdana" pitchFamily="34" charset="0"/>
          <a:cs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Verdana" pitchFamily="34" charset="0"/>
          <a:cs typeface="Arial" charset="0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628800"/>
            <a:ext cx="8496300" cy="2276992"/>
          </a:xfrm>
        </p:spPr>
        <p:txBody>
          <a:bodyPr/>
          <a:lstStyle/>
          <a:p>
            <a:pPr algn="l"/>
            <a:r>
              <a:rPr lang="hr-H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Projekt svjetlovodne mreže otoka Krka</a:t>
            </a:r>
            <a:br>
              <a:rPr lang="hr-HR" sz="3200" b="1" dirty="0">
                <a:ea typeface="Calibri" panose="020F0502020204030204" pitchFamily="34" charset="0"/>
              </a:rPr>
            </a:br>
            <a:endParaRPr lang="en-US" sz="3200" b="1" spc="20" dirty="0"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860032" y="4293096"/>
            <a:ext cx="3992488" cy="550912"/>
          </a:xfrm>
        </p:spPr>
        <p:txBody>
          <a:bodyPr/>
          <a:lstStyle/>
          <a:p>
            <a:pPr marL="0" indent="0" algn="r">
              <a:buFontTx/>
              <a:buNone/>
            </a:pPr>
            <a:r>
              <a:rPr lang="hr-HR" b="1" i="1" dirty="0">
                <a:cs typeface="Arial" charset="0"/>
              </a:rPr>
              <a:t>KOM 2022, 28.11.2022.</a:t>
            </a:r>
            <a:endParaRPr lang="en-US" b="1" i="1" dirty="0"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02AE-663D-3AC0-9588-710E39ED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Idejno rješenje svjetlovodne mreže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7BF846-D205-B6B6-53BC-15C428AF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EB727-AA0D-4B23-3416-8F9ED4DD0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5"/>
            <a:ext cx="5256584" cy="49847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CAB75-576A-21F2-1FF8-F54603D0DED8}"/>
              </a:ext>
            </a:extLst>
          </p:cNvPr>
          <p:cNvSpPr txBox="1"/>
          <p:nvPr/>
        </p:nvSpPr>
        <p:spPr>
          <a:xfrm>
            <a:off x="6012160" y="4797152"/>
            <a:ext cx="269849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hr-HR" i="1" dirty="0">
                <a:latin typeface="+mn-lt"/>
              </a:rPr>
              <a:t>Predviđeno je da će se kroz projekt položiti svjetlovodni kablovi na </a:t>
            </a:r>
            <a:r>
              <a:rPr lang="hr-HR" b="1" i="1" dirty="0">
                <a:latin typeface="+mn-lt"/>
              </a:rPr>
              <a:t>800 km trasa</a:t>
            </a:r>
            <a:r>
              <a:rPr lang="hr-HR" i="1" dirty="0">
                <a:latin typeface="+mn-lt"/>
              </a:rPr>
              <a:t>.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713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D71C-4D97-AB1A-767C-91F45041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Provedba projekta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0D800-CB00-CE3A-B2E1-5A791CFA6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080000"/>
            <a:ext cx="8496000" cy="1844944"/>
          </a:xfrm>
        </p:spPr>
        <p:txBody>
          <a:bodyPr/>
          <a:lstStyle/>
          <a:p>
            <a:r>
              <a:rPr lang="hr-HR" sz="2000" dirty="0"/>
              <a:t>Projektiranje i radovi obavljaju se paralelno (ugovor s izvođačem sklopljen je s odredbom „ključ u ruke”);</a:t>
            </a:r>
          </a:p>
          <a:p>
            <a:r>
              <a:rPr lang="hr-HR" sz="2000" dirty="0"/>
              <a:t>U studenom 2022. započeli su radovi;</a:t>
            </a:r>
          </a:p>
          <a:p>
            <a:r>
              <a:rPr lang="hr-HR" sz="2000" dirty="0"/>
              <a:t>Predviđeni završetak projekta i početak operativnog rada svjetlovodne mreže je u jesen 2023.;</a:t>
            </a:r>
          </a:p>
          <a:p>
            <a:r>
              <a:rPr lang="hr-HR" sz="2000" dirty="0"/>
              <a:t>Izgrađenom mrežom upravljat će trgovačko društvo „Smart Island Krk d.o.o.” (SIK), u zajedničkom vlasništvu svih jedinica lokalne samouprave na otoku.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B605E-FBA9-55B0-232E-2F2513E8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6E6CC-2628-DB81-8DE3-FCD30CF15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13" y="3573016"/>
            <a:ext cx="3264363" cy="2448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C43B4-88F5-0BDF-595E-9351FA6D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573016"/>
            <a:ext cx="3264363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8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958975"/>
            <a:ext cx="7772400" cy="1470025"/>
          </a:xfrm>
        </p:spPr>
        <p:txBody>
          <a:bodyPr/>
          <a:lstStyle/>
          <a:p>
            <a:r>
              <a:rPr lang="hr-HR" sz="3200" dirty="0">
                <a:cs typeface="Arial" charset="0"/>
              </a:rPr>
              <a:t>Hvala na pažnji</a:t>
            </a:r>
            <a:r>
              <a:rPr lang="en-US" sz="3200" dirty="0">
                <a:cs typeface="Arial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FA50-A64B-19A1-0326-C64AE377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Općenito o projektu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9AB33-6B32-9F87-3F38-B831B2B3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026032"/>
            <a:ext cx="8496000" cy="4923248"/>
          </a:xfrm>
        </p:spPr>
        <p:txBody>
          <a:bodyPr/>
          <a:lstStyle/>
          <a:p>
            <a:r>
              <a:rPr lang="hr-HR" sz="2000" dirty="0"/>
              <a:t>Grad Krk je </a:t>
            </a:r>
            <a:r>
              <a:rPr lang="hr-HR" sz="2000" b="1" dirty="0"/>
              <a:t>među prvim jedinicama lokalne samouprave u Hrvatskoj</a:t>
            </a:r>
            <a:r>
              <a:rPr lang="hr-HR" sz="2000" dirty="0"/>
              <a:t> pokrenuo projekt izgradnje otvorene javne svjetlovodne mreže: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2009. - Gradsko vijeće Grada Krka donijelo je odluku o izradi Studije izvedivosti;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2014. – pokrenuta izrada glavnih projekta za Grad Krk;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2014. – pokrenuta izrada Plana razvoja širokopojasne infrastrukture (PRŠI) za Grad Krk;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2018. – izrada PRŠI-ja proširena na sve jedinice lokalne samouprave na otoku Krku;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2019. – projekt je prijavljen na Poziv za dodjelu bespovratnih sredstava;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2020. – sklopljen je Ugovor o dodjeli bespovratnih sredstava;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1800" dirty="0"/>
              <a:t>2022. – sklopljen je ugovor za projektiranje i građenje svjetlovodne mreže.</a:t>
            </a:r>
          </a:p>
          <a:p>
            <a:r>
              <a:rPr lang="hr-HR" sz="2200" dirty="0"/>
              <a:t>Financijski pokazatelji projekta: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r-HR" sz="1800" b="1" dirty="0"/>
              <a:t>Vrijednost projekta: 79,5 milijuna kn (s troškovima PDV-a),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r-HR" sz="1800" b="1" dirty="0"/>
              <a:t>Bespovratna sredstva: 57,6 milijuna kn (72,5%),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r-HR" sz="1800" dirty="0"/>
              <a:t>Vlastiti udio sufinanciranja zajednički osiguravaju sve jedinica lokalne samouprave na otoku Krku.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4EC823-337E-CD99-038C-9CC46C66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439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AAE992-25B9-47A8-8006-1F54165ECDDD}"/>
              </a:ext>
            </a:extLst>
          </p:cNvPr>
          <p:cNvSpPr/>
          <p:nvPr/>
        </p:nvSpPr>
        <p:spPr bwMode="auto">
          <a:xfrm>
            <a:off x="4786312" y="1407551"/>
            <a:ext cx="4037238" cy="2309481"/>
          </a:xfrm>
          <a:prstGeom prst="rect">
            <a:avLst/>
          </a:prstGeom>
          <a:solidFill>
            <a:srgbClr val="F2FC8E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b="1">
                <a:latin typeface="+mn-lt"/>
              </a:rPr>
              <a:t>Svjetlovodna (optička) mreža - FTTH</a:t>
            </a: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A32ED7-283B-4BEA-B27A-12E3625D5090}"/>
              </a:ext>
            </a:extLst>
          </p:cNvPr>
          <p:cNvCxnSpPr>
            <a:cxnSpLocks/>
          </p:cNvCxnSpPr>
          <p:nvPr/>
        </p:nvCxnSpPr>
        <p:spPr bwMode="auto">
          <a:xfrm>
            <a:off x="1375733" y="5140988"/>
            <a:ext cx="818298" cy="0"/>
          </a:xfrm>
          <a:prstGeom prst="line">
            <a:avLst/>
          </a:prstGeom>
          <a:solidFill>
            <a:srgbClr val="99FF66">
              <a:alpha val="4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45D4D2-50B7-4EDE-B751-03D9621718C9}"/>
              </a:ext>
            </a:extLst>
          </p:cNvPr>
          <p:cNvCxnSpPr>
            <a:cxnSpLocks/>
            <a:stCxn id="62" idx="1"/>
          </p:cNvCxnSpPr>
          <p:nvPr/>
        </p:nvCxnSpPr>
        <p:spPr bwMode="auto">
          <a:xfrm flipH="1" flipV="1">
            <a:off x="4786312" y="2997752"/>
            <a:ext cx="9801" cy="2877923"/>
          </a:xfrm>
          <a:prstGeom prst="line">
            <a:avLst/>
          </a:prstGeom>
          <a:solidFill>
            <a:srgbClr val="99FF66">
              <a:alpha val="4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0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30245"/>
            <a:ext cx="7272482" cy="647700"/>
          </a:xfrm>
        </p:spPr>
        <p:txBody>
          <a:bodyPr/>
          <a:lstStyle/>
          <a:p>
            <a:r>
              <a:rPr lang="hr-HR">
                <a:cs typeface="Arial" charset="0"/>
              </a:rPr>
              <a:t>Širokopojasni pristup – strateški ciljevi - brzine</a:t>
            </a:r>
            <a:endParaRPr lang="en-US">
              <a:cs typeface="Arial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413805-2499-4FBE-95F2-9688669EA66E}"/>
              </a:ext>
            </a:extLst>
          </p:cNvPr>
          <p:cNvCxnSpPr>
            <a:cxnSpLocks/>
          </p:cNvCxnSpPr>
          <p:nvPr/>
        </p:nvCxnSpPr>
        <p:spPr bwMode="auto">
          <a:xfrm>
            <a:off x="1293928" y="1273984"/>
            <a:ext cx="0" cy="4176464"/>
          </a:xfrm>
          <a:prstGeom prst="line">
            <a:avLst/>
          </a:prstGeom>
          <a:ln w="31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5E9723-FEA6-4D83-BF44-F81D260693DF}"/>
              </a:ext>
            </a:extLst>
          </p:cNvPr>
          <p:cNvCxnSpPr>
            <a:cxnSpLocks/>
          </p:cNvCxnSpPr>
          <p:nvPr/>
        </p:nvCxnSpPr>
        <p:spPr bwMode="auto">
          <a:xfrm>
            <a:off x="861880" y="5450448"/>
            <a:ext cx="7776864" cy="0"/>
          </a:xfrm>
          <a:prstGeom prst="line">
            <a:avLst/>
          </a:prstGeom>
          <a:solidFill>
            <a:srgbClr val="99FF66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866C66-706E-478C-99A8-5E8E6290ED59}"/>
              </a:ext>
            </a:extLst>
          </p:cNvPr>
          <p:cNvSpPr/>
          <p:nvPr/>
        </p:nvSpPr>
        <p:spPr bwMode="auto">
          <a:xfrm>
            <a:off x="1869998" y="5306436"/>
            <a:ext cx="648066" cy="28802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2013.</a:t>
            </a: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967A05-E621-44A3-B77C-636A24A840A7}"/>
              </a:ext>
            </a:extLst>
          </p:cNvPr>
          <p:cNvSpPr/>
          <p:nvPr/>
        </p:nvSpPr>
        <p:spPr bwMode="auto">
          <a:xfrm>
            <a:off x="4462280" y="5301210"/>
            <a:ext cx="648066" cy="28802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2020.</a:t>
            </a: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0BA8AF-A203-4EBB-AA0D-DA23492E3F20}"/>
              </a:ext>
            </a:extLst>
          </p:cNvPr>
          <p:cNvSpPr/>
          <p:nvPr/>
        </p:nvSpPr>
        <p:spPr bwMode="auto">
          <a:xfrm>
            <a:off x="7054574" y="5301210"/>
            <a:ext cx="648066" cy="28802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2025.</a:t>
            </a: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FD049C0-F9E2-461C-A479-BC426AA5EFD7}"/>
              </a:ext>
            </a:extLst>
          </p:cNvPr>
          <p:cNvSpPr/>
          <p:nvPr/>
        </p:nvSpPr>
        <p:spPr bwMode="auto">
          <a:xfrm>
            <a:off x="573849" y="4903537"/>
            <a:ext cx="792084" cy="474903"/>
          </a:xfrm>
          <a:prstGeom prst="hexag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1" i="0" u="none" strike="noStrike" cap="none" normalizeH="0" baseline="0">
                <a:ln>
                  <a:noFill/>
                </a:ln>
                <a:effectLst/>
                <a:latin typeface="+mn-lt"/>
                <a:cs typeface="Arial" charset="0"/>
              </a:rPr>
              <a:t>1</a:t>
            </a:r>
            <a:br>
              <a:rPr kumimoji="0" lang="hr-HR" sz="1400" b="1" i="0" u="none" strike="noStrike" cap="none" normalizeH="0" baseline="0">
                <a:ln>
                  <a:noFill/>
                </a:ln>
                <a:effectLst/>
                <a:latin typeface="+mn-lt"/>
                <a:cs typeface="Arial" charset="0"/>
              </a:rPr>
            </a:br>
            <a:r>
              <a:rPr kumimoji="0" lang="hr-HR" sz="1400" b="1" i="0" u="none" strike="noStrike" cap="none" normalizeH="0" baseline="0">
                <a:ln>
                  <a:noFill/>
                </a:ln>
                <a:effectLst/>
                <a:latin typeface="+mn-lt"/>
                <a:cs typeface="Arial" charset="0"/>
              </a:rPr>
              <a:t>Mbit/s</a:t>
            </a:r>
            <a:endParaRPr kumimoji="0" lang="en-US" sz="1400" b="1" i="0" u="none" strike="noStrike" cap="none" normalizeH="0" baseline="0">
              <a:ln>
                <a:noFill/>
              </a:ln>
              <a:effectLst/>
              <a:latin typeface="+mn-lt"/>
              <a:cs typeface="Arial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D4900B8C-862B-4A36-A58C-63765E1DD2CA}"/>
              </a:ext>
            </a:extLst>
          </p:cNvPr>
          <p:cNvSpPr/>
          <p:nvPr/>
        </p:nvSpPr>
        <p:spPr bwMode="auto">
          <a:xfrm>
            <a:off x="573849" y="3789040"/>
            <a:ext cx="792084" cy="474903"/>
          </a:xfrm>
          <a:prstGeom prst="hexag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600" b="1">
                <a:latin typeface="+mn-lt"/>
              </a:rPr>
              <a:t>30</a:t>
            </a:r>
            <a:br>
              <a:rPr lang="hr-HR" sz="1600" b="1">
                <a:latin typeface="+mn-lt"/>
              </a:rPr>
            </a:br>
            <a:r>
              <a:rPr kumimoji="0" lang="hr-HR" sz="1400" b="1" i="0" u="none" strike="noStrike" cap="none" normalizeH="0" baseline="0">
                <a:ln>
                  <a:noFill/>
                </a:ln>
                <a:effectLst/>
                <a:latin typeface="+mn-lt"/>
                <a:cs typeface="Arial" charset="0"/>
              </a:rPr>
              <a:t>Mbit/s</a:t>
            </a:r>
            <a:endParaRPr kumimoji="0" lang="en-US" sz="1600" b="1" i="0" u="none" strike="noStrike" cap="none" normalizeH="0" baseline="0">
              <a:ln>
                <a:noFill/>
              </a:ln>
              <a:effectLst/>
              <a:latin typeface="+mn-lt"/>
              <a:cs typeface="Arial" charset="0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463586F4-B11E-4050-B555-31945193A4ED}"/>
              </a:ext>
            </a:extLst>
          </p:cNvPr>
          <p:cNvSpPr/>
          <p:nvPr/>
        </p:nvSpPr>
        <p:spPr bwMode="auto">
          <a:xfrm>
            <a:off x="573849" y="2863491"/>
            <a:ext cx="792084" cy="498725"/>
          </a:xfrm>
          <a:prstGeom prst="hexag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600" b="1">
                <a:latin typeface="+mn-lt"/>
              </a:rPr>
              <a:t>100</a:t>
            </a:r>
            <a:br>
              <a:rPr lang="hr-HR" sz="1600" b="1">
                <a:latin typeface="+mn-lt"/>
              </a:rPr>
            </a:br>
            <a:r>
              <a:rPr kumimoji="0" lang="hr-HR" sz="1400" b="1" i="0" u="none" strike="noStrike" cap="none" normalizeH="0" baseline="0">
                <a:ln>
                  <a:noFill/>
                </a:ln>
                <a:effectLst/>
                <a:latin typeface="+mn-lt"/>
                <a:cs typeface="Arial" charset="0"/>
              </a:rPr>
              <a:t>Mbit/s</a:t>
            </a:r>
            <a:endParaRPr kumimoji="0" lang="en-US" sz="1400" b="1" i="0" u="none" strike="noStrike" cap="none" normalizeH="0" baseline="0">
              <a:ln>
                <a:noFill/>
              </a:ln>
              <a:effectLst/>
              <a:latin typeface="+mn-lt"/>
              <a:cs typeface="Arial" charset="0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0F6D6ED-8FC1-493A-B7EA-BD400F2E8B70}"/>
              </a:ext>
            </a:extLst>
          </p:cNvPr>
          <p:cNvSpPr/>
          <p:nvPr/>
        </p:nvSpPr>
        <p:spPr bwMode="auto">
          <a:xfrm>
            <a:off x="573849" y="1744228"/>
            <a:ext cx="792083" cy="537868"/>
          </a:xfrm>
          <a:prstGeom prst="hexag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600" b="1">
                <a:latin typeface="+mn-lt"/>
              </a:rPr>
              <a:t>1</a:t>
            </a:r>
            <a:br>
              <a:rPr lang="hr-HR" sz="1600" b="1">
                <a:latin typeface="+mn-lt"/>
              </a:rPr>
            </a:br>
            <a:r>
              <a:rPr kumimoji="0" lang="hr-HR" sz="1400" b="1" i="0" u="none" strike="noStrike" cap="none" normalizeH="0" baseline="0" err="1">
                <a:ln>
                  <a:noFill/>
                </a:ln>
                <a:effectLst/>
                <a:latin typeface="+mn-lt"/>
                <a:cs typeface="Arial" charset="0"/>
              </a:rPr>
              <a:t>Gbit</a:t>
            </a:r>
            <a:r>
              <a:rPr kumimoji="0" lang="hr-HR" sz="1400" b="1" i="0" u="none" strike="noStrike" cap="none" normalizeH="0" baseline="0">
                <a:ln>
                  <a:noFill/>
                </a:ln>
                <a:effectLst/>
                <a:latin typeface="+mn-lt"/>
                <a:cs typeface="Arial" charset="0"/>
              </a:rPr>
              <a:t>/s</a:t>
            </a:r>
            <a:endParaRPr kumimoji="0" lang="en-US" sz="1200" b="1" i="0" u="none" strike="noStrike" cap="none" normalizeH="0" baseline="0">
              <a:ln>
                <a:noFill/>
              </a:ln>
              <a:effectLst/>
              <a:latin typeface="+mn-lt"/>
              <a:cs typeface="Arial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50A1CD-71E6-4EBB-B59D-5129B0F17A4C}"/>
              </a:ext>
            </a:extLst>
          </p:cNvPr>
          <p:cNvCxnSpPr>
            <a:stCxn id="10" idx="0"/>
          </p:cNvCxnSpPr>
          <p:nvPr/>
        </p:nvCxnSpPr>
        <p:spPr bwMode="auto">
          <a:xfrm flipV="1">
            <a:off x="2194031" y="5140988"/>
            <a:ext cx="0" cy="165448"/>
          </a:xfrm>
          <a:prstGeom prst="line">
            <a:avLst/>
          </a:prstGeom>
          <a:solidFill>
            <a:srgbClr val="99FF66">
              <a:alpha val="4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BF449A-0032-481D-AFF9-ABC10711E4EF}"/>
              </a:ext>
            </a:extLst>
          </p:cNvPr>
          <p:cNvCxnSpPr>
            <a:cxnSpLocks/>
          </p:cNvCxnSpPr>
          <p:nvPr/>
        </p:nvCxnSpPr>
        <p:spPr bwMode="auto">
          <a:xfrm>
            <a:off x="1365932" y="4026491"/>
            <a:ext cx="3420381" cy="0"/>
          </a:xfrm>
          <a:prstGeom prst="line">
            <a:avLst/>
          </a:prstGeom>
          <a:solidFill>
            <a:srgbClr val="99FF66">
              <a:alpha val="4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EE7A307-6988-43C3-82EB-06DEBFA4BB95}"/>
              </a:ext>
            </a:extLst>
          </p:cNvPr>
          <p:cNvCxnSpPr>
            <a:cxnSpLocks/>
          </p:cNvCxnSpPr>
          <p:nvPr/>
        </p:nvCxnSpPr>
        <p:spPr bwMode="auto">
          <a:xfrm>
            <a:off x="1365932" y="3112853"/>
            <a:ext cx="6048676" cy="0"/>
          </a:xfrm>
          <a:prstGeom prst="line">
            <a:avLst/>
          </a:prstGeom>
          <a:solidFill>
            <a:srgbClr val="99FF66">
              <a:alpha val="4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F89120-A1BA-4941-9A26-70C0CFCAF64D}"/>
              </a:ext>
            </a:extLst>
          </p:cNvPr>
          <p:cNvCxnSpPr>
            <a:cxnSpLocks/>
            <a:stCxn id="15" idx="0"/>
          </p:cNvCxnSpPr>
          <p:nvPr/>
        </p:nvCxnSpPr>
        <p:spPr bwMode="auto">
          <a:xfrm flipV="1">
            <a:off x="7378607" y="2066072"/>
            <a:ext cx="0" cy="3235138"/>
          </a:xfrm>
          <a:prstGeom prst="line">
            <a:avLst/>
          </a:prstGeom>
          <a:solidFill>
            <a:srgbClr val="99FF66">
              <a:alpha val="4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60194B8-28DA-411F-ADD3-01CDA28D9EC8}"/>
              </a:ext>
            </a:extLst>
          </p:cNvPr>
          <p:cNvSpPr/>
          <p:nvPr/>
        </p:nvSpPr>
        <p:spPr bwMode="auto">
          <a:xfrm rot="20304780">
            <a:off x="1924652" y="3763510"/>
            <a:ext cx="6149775" cy="426924"/>
          </a:xfrm>
          <a:prstGeom prst="rightArrow">
            <a:avLst>
              <a:gd name="adj1" fmla="val 50000"/>
              <a:gd name="adj2" fmla="val 84633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600" b="1">
                <a:solidFill>
                  <a:schemeClr val="bg1"/>
                </a:solidFill>
                <a:latin typeface="+mn-lt"/>
              </a:rPr>
              <a:t>MINIMALNE BRZINE DOSTUPNE ZA SVA KUĆANSTVA</a:t>
            </a: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BFDC56D-E6A8-4EF6-AA8D-609CE785526D}"/>
              </a:ext>
            </a:extLst>
          </p:cNvPr>
          <p:cNvCxnSpPr>
            <a:cxnSpLocks/>
          </p:cNvCxnSpPr>
          <p:nvPr/>
        </p:nvCxnSpPr>
        <p:spPr bwMode="auto">
          <a:xfrm>
            <a:off x="1329931" y="1994064"/>
            <a:ext cx="6048676" cy="0"/>
          </a:xfrm>
          <a:prstGeom prst="line">
            <a:avLst/>
          </a:prstGeom>
          <a:solidFill>
            <a:srgbClr val="99FF66">
              <a:alpha val="45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5A287A4E-CCA1-4DBC-AE33-04C33763B6D2}"/>
              </a:ext>
            </a:extLst>
          </p:cNvPr>
          <p:cNvSpPr/>
          <p:nvPr/>
        </p:nvSpPr>
        <p:spPr bwMode="auto">
          <a:xfrm rot="20303472">
            <a:off x="4371530" y="2311023"/>
            <a:ext cx="3471777" cy="426924"/>
          </a:xfrm>
          <a:prstGeom prst="rightArrow">
            <a:avLst>
              <a:gd name="adj1" fmla="val 50000"/>
              <a:gd name="adj2" fmla="val 84633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600" b="1">
                <a:latin typeface="+mn-lt"/>
              </a:rPr>
              <a:t>PROSJEČNE BRZINE</a:t>
            </a: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0792E92-1F1D-4816-98FB-401150143C56}"/>
              </a:ext>
            </a:extLst>
          </p:cNvPr>
          <p:cNvSpPr txBox="1"/>
          <p:nvPr/>
        </p:nvSpPr>
        <p:spPr>
          <a:xfrm rot="16200000">
            <a:off x="8037889" y="4589690"/>
            <a:ext cx="1294324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Izvor</a:t>
            </a:r>
            <a:r>
              <a:rPr lang="en-US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: </a:t>
            </a:r>
            <a:r>
              <a:rPr lang="hr-HR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EC, DESI</a:t>
            </a:r>
            <a:endParaRPr lang="en-US" sz="1200" b="1" i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7BF58B6-DBFC-4E8A-B29C-633C64C07D41}"/>
              </a:ext>
            </a:extLst>
          </p:cNvPr>
          <p:cNvSpPr/>
          <p:nvPr/>
        </p:nvSpPr>
        <p:spPr bwMode="auto">
          <a:xfrm rot="16200000">
            <a:off x="-1090824" y="3903787"/>
            <a:ext cx="2798034" cy="28483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600">
                <a:latin typeface="+mn-lt"/>
              </a:rPr>
              <a:t>Brzine širokopojasnog pristupa</a:t>
            </a:r>
            <a:endParaRPr kumimoji="0" lang="en-US" sz="16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3277E06-926F-4C8F-9516-D07B3D577C6B}"/>
              </a:ext>
            </a:extLst>
          </p:cNvPr>
          <p:cNvSpPr/>
          <p:nvPr/>
        </p:nvSpPr>
        <p:spPr bwMode="auto">
          <a:xfrm>
            <a:off x="2061789" y="5733256"/>
            <a:ext cx="2724524" cy="28483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600" b="1" i="1">
                <a:latin typeface="+mn-lt"/>
              </a:rPr>
              <a:t>Digital Agenda za Europu 2020</a:t>
            </a:r>
            <a:endParaRPr kumimoji="0" lang="en-US" sz="16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34DBD7-3063-4532-BB4A-668CB4EED449}"/>
              </a:ext>
            </a:extLst>
          </p:cNvPr>
          <p:cNvSpPr/>
          <p:nvPr/>
        </p:nvSpPr>
        <p:spPr bwMode="auto">
          <a:xfrm>
            <a:off x="4796113" y="5733256"/>
            <a:ext cx="3003807" cy="28483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1" err="1">
                <a:latin typeface="+mn-lt"/>
              </a:rPr>
              <a:t>Europ</a:t>
            </a:r>
            <a:r>
              <a:rPr lang="hr-HR" sz="1600" b="1" i="1" err="1">
                <a:latin typeface="+mn-lt"/>
              </a:rPr>
              <a:t>sko</a:t>
            </a:r>
            <a:r>
              <a:rPr lang="en-US" sz="1600" b="1" i="1">
                <a:latin typeface="+mn-lt"/>
              </a:rPr>
              <a:t> </a:t>
            </a:r>
            <a:r>
              <a:rPr lang="hr-HR" sz="1600" b="1" i="1">
                <a:latin typeface="+mn-lt"/>
              </a:rPr>
              <a:t>g</a:t>
            </a:r>
            <a:r>
              <a:rPr lang="en-US" sz="1600" b="1" i="1" err="1">
                <a:latin typeface="+mn-lt"/>
              </a:rPr>
              <a:t>igabit</a:t>
            </a:r>
            <a:r>
              <a:rPr lang="hr-HR" sz="1600" b="1" i="1">
                <a:latin typeface="+mn-lt"/>
              </a:rPr>
              <a:t>no</a:t>
            </a:r>
            <a:r>
              <a:rPr lang="en-US" sz="1600" b="1" i="1">
                <a:latin typeface="+mn-lt"/>
              </a:rPr>
              <a:t> </a:t>
            </a:r>
            <a:r>
              <a:rPr lang="hr-HR" sz="1600" b="1" i="1">
                <a:latin typeface="+mn-lt"/>
              </a:rPr>
              <a:t>društvo</a:t>
            </a:r>
            <a:r>
              <a:rPr lang="en-US" sz="1600" b="1" i="1">
                <a:latin typeface="+mn-lt"/>
              </a:rPr>
              <a:t> 2025</a:t>
            </a:r>
            <a:r>
              <a:rPr lang="hr-HR" sz="1600" b="1" i="1">
                <a:latin typeface="+mn-lt"/>
              </a:rPr>
              <a:t>.</a:t>
            </a:r>
            <a:endParaRPr kumimoji="0" lang="en-US" sz="16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E6B5D10-0CD7-47BD-ABAB-737092E279C8}"/>
              </a:ext>
            </a:extLst>
          </p:cNvPr>
          <p:cNvSpPr/>
          <p:nvPr/>
        </p:nvSpPr>
        <p:spPr bwMode="auto">
          <a:xfrm rot="2421976">
            <a:off x="5017552" y="3361205"/>
            <a:ext cx="548151" cy="245991"/>
          </a:xfrm>
          <a:prstGeom prst="rightArrow">
            <a:avLst/>
          </a:prstGeom>
          <a:solidFill>
            <a:srgbClr val="FF000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2A7E4-F800-436C-B56B-DA27CC4F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5" y="1166853"/>
            <a:ext cx="6023304" cy="3531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418A4-7904-41C6-AF11-36DF02D4A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0245"/>
            <a:ext cx="7488510" cy="647700"/>
          </a:xfrm>
        </p:spPr>
        <p:txBody>
          <a:bodyPr/>
          <a:lstStyle/>
          <a:p>
            <a:r>
              <a:rPr lang="hr-HR"/>
              <a:t>Promet u širokopojasnim mrežama u Hrvatskoj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D9F8C-C54C-4AAD-B28B-7B60A768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Projekt svjetlovodne mreže otoka Krka</a:t>
            </a:r>
            <a:endParaRPr lang="hr-H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DD734-5040-40F5-AB0E-63C12B52FC9D}"/>
              </a:ext>
            </a:extLst>
          </p:cNvPr>
          <p:cNvSpPr txBox="1"/>
          <p:nvPr/>
        </p:nvSpPr>
        <p:spPr>
          <a:xfrm rot="16200000">
            <a:off x="6090594" y="3901967"/>
            <a:ext cx="1294324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Izvor</a:t>
            </a:r>
            <a:r>
              <a:rPr lang="en-US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: HAKOM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B7BD5E-6EFD-487F-B252-CDBEA61FFE6D}"/>
              </a:ext>
            </a:extLst>
          </p:cNvPr>
          <p:cNvGrpSpPr/>
          <p:nvPr/>
        </p:nvGrpSpPr>
        <p:grpSpPr>
          <a:xfrm>
            <a:off x="3635896" y="3039693"/>
            <a:ext cx="720080" cy="677339"/>
            <a:chOff x="4572000" y="2319613"/>
            <a:chExt cx="720080" cy="67733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C945757-EA05-43D1-81E2-CB7524D8D7B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2000" y="2319613"/>
              <a:ext cx="720080" cy="677339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38DE4D-38C6-4606-BA28-1B39D789B979}"/>
                </a:ext>
              </a:extLst>
            </p:cNvPr>
            <p:cNvSpPr/>
            <p:nvPr/>
          </p:nvSpPr>
          <p:spPr bwMode="auto">
            <a:xfrm>
              <a:off x="4716016" y="2453119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  <a:cs typeface="Arial" charset="0"/>
                </a:rPr>
                <a:t>33%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Arial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F10562-8CBA-47D3-B140-EC69EFC1C385}"/>
              </a:ext>
            </a:extLst>
          </p:cNvPr>
          <p:cNvGrpSpPr/>
          <p:nvPr/>
        </p:nvGrpSpPr>
        <p:grpSpPr>
          <a:xfrm>
            <a:off x="4211960" y="2679653"/>
            <a:ext cx="720080" cy="677339"/>
            <a:chOff x="4572000" y="2319613"/>
            <a:chExt cx="720080" cy="67733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13C2EB3-96A5-480D-A8F1-437B6F1BC6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2000" y="2319613"/>
              <a:ext cx="720080" cy="677339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B60CFB6-FE97-4B74-BB10-E6B70998430D}"/>
                </a:ext>
              </a:extLst>
            </p:cNvPr>
            <p:cNvSpPr/>
            <p:nvPr/>
          </p:nvSpPr>
          <p:spPr bwMode="auto">
            <a:xfrm>
              <a:off x="4716016" y="2453119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  <a:cs typeface="Arial" charset="0"/>
                </a:rPr>
                <a:t>24%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Arial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0C4831-9E9D-4DA8-AE6B-A831CB7B6078}"/>
              </a:ext>
            </a:extLst>
          </p:cNvPr>
          <p:cNvGrpSpPr/>
          <p:nvPr/>
        </p:nvGrpSpPr>
        <p:grpSpPr>
          <a:xfrm>
            <a:off x="3059832" y="3429000"/>
            <a:ext cx="720080" cy="677339"/>
            <a:chOff x="4572000" y="2319613"/>
            <a:chExt cx="720080" cy="677339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467BACD-4FB0-4EEB-B23A-420277F795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2000" y="2319613"/>
              <a:ext cx="720080" cy="677339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D420FE-9DF2-41CE-AA1C-279DAA6549FD}"/>
                </a:ext>
              </a:extLst>
            </p:cNvPr>
            <p:cNvSpPr/>
            <p:nvPr/>
          </p:nvSpPr>
          <p:spPr bwMode="auto">
            <a:xfrm>
              <a:off x="4716016" y="2453119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  <a:cs typeface="Arial" charset="0"/>
                </a:rPr>
                <a:t>35%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Arial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53A11D2-4E05-4FA4-A240-359619BCA9C0}"/>
              </a:ext>
            </a:extLst>
          </p:cNvPr>
          <p:cNvGrpSpPr/>
          <p:nvPr/>
        </p:nvGrpSpPr>
        <p:grpSpPr>
          <a:xfrm>
            <a:off x="3836997" y="4005064"/>
            <a:ext cx="764182" cy="432048"/>
            <a:chOff x="5580112" y="3431324"/>
            <a:chExt cx="764182" cy="43204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B714F15-C8F9-4663-8081-F4550DC9CEF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80112" y="3530276"/>
              <a:ext cx="764182" cy="222440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CAAC504-DCCD-41E6-AE6F-208E9BAC087B}"/>
                </a:ext>
              </a:extLst>
            </p:cNvPr>
            <p:cNvSpPr/>
            <p:nvPr/>
          </p:nvSpPr>
          <p:spPr bwMode="auto">
            <a:xfrm>
              <a:off x="5724128" y="3431324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r-HR" sz="1400" b="1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58</a:t>
              </a: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+mn-lt"/>
                  <a:cs typeface="Arial" charset="0"/>
                </a:rPr>
                <a:t>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cs typeface="Arial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50532B6-38BF-46C4-B251-08913EBAD4C5}"/>
              </a:ext>
            </a:extLst>
          </p:cNvPr>
          <p:cNvSpPr txBox="1"/>
          <p:nvPr/>
        </p:nvSpPr>
        <p:spPr>
          <a:xfrm>
            <a:off x="6879422" y="1863966"/>
            <a:ext cx="177499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hr-HR" sz="1600" i="1">
                <a:latin typeface="+mn-lt"/>
              </a:rPr>
              <a:t>Tijekom</a:t>
            </a:r>
            <a:r>
              <a:rPr lang="en-US" sz="1600" i="1">
                <a:latin typeface="+mn-lt"/>
              </a:rPr>
              <a:t> 20</a:t>
            </a:r>
            <a:r>
              <a:rPr lang="hr-HR" sz="1600" i="1">
                <a:latin typeface="+mn-lt"/>
              </a:rPr>
              <a:t>20.</a:t>
            </a:r>
            <a:r>
              <a:rPr lang="en-US" sz="1600" i="1">
                <a:latin typeface="+mn-lt"/>
              </a:rPr>
              <a:t> </a:t>
            </a:r>
            <a:r>
              <a:rPr lang="hr-HR" sz="1600" i="1">
                <a:latin typeface="+mn-lt"/>
              </a:rPr>
              <a:t>u prosjeku je svako hrvatsko kućanstvo mjesečno imalo </a:t>
            </a:r>
            <a:r>
              <a:rPr lang="hr-HR" sz="1600" b="1" i="1">
                <a:latin typeface="+mn-lt"/>
              </a:rPr>
              <a:t>124</a:t>
            </a:r>
            <a:r>
              <a:rPr lang="en-US" sz="1600" b="1" i="1">
                <a:latin typeface="+mn-lt"/>
              </a:rPr>
              <a:t> GB</a:t>
            </a:r>
            <a:r>
              <a:rPr lang="hr-HR" sz="1600" b="1" i="1">
                <a:latin typeface="+mn-lt"/>
              </a:rPr>
              <a:t> prometa</a:t>
            </a:r>
            <a:r>
              <a:rPr lang="en-US" sz="1600" i="1">
                <a:latin typeface="+mn-lt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A7ED06-9B1B-403F-B2B0-7712CE50A50F}"/>
              </a:ext>
            </a:extLst>
          </p:cNvPr>
          <p:cNvGrpSpPr/>
          <p:nvPr/>
        </p:nvGrpSpPr>
        <p:grpSpPr>
          <a:xfrm>
            <a:off x="4788024" y="2463629"/>
            <a:ext cx="720080" cy="677339"/>
            <a:chOff x="4572000" y="2319613"/>
            <a:chExt cx="720080" cy="677339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21B7CDE-DCD7-4A68-898B-0CB8A9FC866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2000" y="2319613"/>
              <a:ext cx="720080" cy="677339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2B0391B-A8F0-49EA-A8E1-F4993D5B08AA}"/>
                </a:ext>
              </a:extLst>
            </p:cNvPr>
            <p:cNvSpPr/>
            <p:nvPr/>
          </p:nvSpPr>
          <p:spPr bwMode="auto">
            <a:xfrm>
              <a:off x="4716016" y="2453119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r-HR" sz="1400" b="1">
                  <a:solidFill>
                    <a:srgbClr val="0070C0"/>
                  </a:solidFill>
                  <a:latin typeface="+mn-lt"/>
                </a:rPr>
                <a:t>1</a:t>
              </a: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  <a:cs typeface="Arial" charset="0"/>
                </a:rPr>
                <a:t>4%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Arial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80EADA-1966-4500-AB20-F3A09A35D8A7}"/>
              </a:ext>
            </a:extLst>
          </p:cNvPr>
          <p:cNvGrpSpPr/>
          <p:nvPr/>
        </p:nvGrpSpPr>
        <p:grpSpPr>
          <a:xfrm>
            <a:off x="5013329" y="3938308"/>
            <a:ext cx="764182" cy="432048"/>
            <a:chOff x="5580112" y="3431324"/>
            <a:chExt cx="764182" cy="432048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B23BC1C-E238-4A8A-9613-CF916BE2126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80112" y="3530276"/>
              <a:ext cx="764182" cy="222440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A779BC5-4586-4BCC-A923-D310167B2E58}"/>
                </a:ext>
              </a:extLst>
            </p:cNvPr>
            <p:cNvSpPr/>
            <p:nvPr/>
          </p:nvSpPr>
          <p:spPr bwMode="auto">
            <a:xfrm>
              <a:off x="5724128" y="3431324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+mn-lt"/>
                  <a:cs typeface="Arial" charset="0"/>
                </a:rPr>
                <a:t>68%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cs typeface="Arial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0C4433C-06B6-4994-8E77-3975325DA0CF}"/>
              </a:ext>
            </a:extLst>
          </p:cNvPr>
          <p:cNvSpPr txBox="1"/>
          <p:nvPr/>
        </p:nvSpPr>
        <p:spPr>
          <a:xfrm>
            <a:off x="564920" y="4725144"/>
            <a:ext cx="8402105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hr-HR" sz="1600" b="1" i="1">
                <a:latin typeface="+mn-lt"/>
              </a:rPr>
              <a:t>Porast prometa i brzina širokopojasnog pristupa uvjetovan je: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hr-HR" sz="1600" i="1">
                <a:latin typeface="+mn-lt"/>
              </a:rPr>
              <a:t>zahtjevima aplikacija (TV i video sadržaji),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hr-HR" sz="1600" i="1">
                <a:latin typeface="+mn-lt"/>
              </a:rPr>
              <a:t>navikama korisnika (mlađa populacija),</a:t>
            </a:r>
            <a:endParaRPr lang="en-US" sz="1600" i="1"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hr-HR" sz="1600" i="1">
                <a:latin typeface="+mn-lt"/>
              </a:rPr>
              <a:t>većim brojem uređaja koji su stalno spojeni na mrežu,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hr-HR" sz="1600" i="1">
                <a:latin typeface="+mn-lt"/>
              </a:rPr>
              <a:t>rad i učenje od kuće (i zbog COVID-19).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56CA04-BF34-468B-B643-5C5A3448422B}"/>
              </a:ext>
            </a:extLst>
          </p:cNvPr>
          <p:cNvGrpSpPr/>
          <p:nvPr/>
        </p:nvGrpSpPr>
        <p:grpSpPr>
          <a:xfrm>
            <a:off x="5391219" y="2181120"/>
            <a:ext cx="720080" cy="677339"/>
            <a:chOff x="4572000" y="2319613"/>
            <a:chExt cx="720080" cy="67733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6F9561E-D2D1-4809-BA62-5923BCF942C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2000" y="2319613"/>
              <a:ext cx="720080" cy="677339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53B8299-0C35-4477-8C8E-22D0E3EF1CCC}"/>
                </a:ext>
              </a:extLst>
            </p:cNvPr>
            <p:cNvSpPr/>
            <p:nvPr/>
          </p:nvSpPr>
          <p:spPr bwMode="auto">
            <a:xfrm>
              <a:off x="4716016" y="2453119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n-lt"/>
                  <a:cs typeface="Arial" charset="0"/>
                </a:rPr>
                <a:t>28%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Arial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BA425D-9BCB-45C7-A6BC-B22C69481F5F}"/>
              </a:ext>
            </a:extLst>
          </p:cNvPr>
          <p:cNvGrpSpPr/>
          <p:nvPr/>
        </p:nvGrpSpPr>
        <p:grpSpPr>
          <a:xfrm>
            <a:off x="4405933" y="4005064"/>
            <a:ext cx="764182" cy="432048"/>
            <a:chOff x="5580112" y="3431324"/>
            <a:chExt cx="764182" cy="432048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94854BC-8AD6-4485-9C19-ED22F86B753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80112" y="3530276"/>
              <a:ext cx="764182" cy="222440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9893FD-E042-408B-9229-0956DCF5F9DC}"/>
                </a:ext>
              </a:extLst>
            </p:cNvPr>
            <p:cNvSpPr/>
            <p:nvPr/>
          </p:nvSpPr>
          <p:spPr bwMode="auto">
            <a:xfrm>
              <a:off x="5724128" y="3431324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r-HR" sz="1400" b="1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104</a:t>
              </a: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+mn-lt"/>
                  <a:cs typeface="Arial" charset="0"/>
                </a:rPr>
                <a:t>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cs typeface="Arial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B9C62B-1382-43B3-A71B-DEC9E41742C6}"/>
              </a:ext>
            </a:extLst>
          </p:cNvPr>
          <p:cNvGrpSpPr/>
          <p:nvPr/>
        </p:nvGrpSpPr>
        <p:grpSpPr>
          <a:xfrm>
            <a:off x="5578678" y="3656702"/>
            <a:ext cx="764182" cy="432048"/>
            <a:chOff x="5580112" y="3431324"/>
            <a:chExt cx="764182" cy="432048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3C94470-A5B2-4873-935F-9F5D06D3E4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80112" y="3530276"/>
              <a:ext cx="764182" cy="222440"/>
            </a:xfrm>
            <a:prstGeom prst="straightConnector1">
              <a:avLst/>
            </a:prstGeom>
            <a:solidFill>
              <a:srgbClr val="99FF66">
                <a:alpha val="45000"/>
              </a:srgb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79B01ED-F9DD-489F-AC5C-CA6BFEC882FB}"/>
                </a:ext>
              </a:extLst>
            </p:cNvPr>
            <p:cNvSpPr/>
            <p:nvPr/>
          </p:nvSpPr>
          <p:spPr bwMode="auto">
            <a:xfrm>
              <a:off x="5724128" y="3431324"/>
              <a:ext cx="432048" cy="43204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hr-HR" sz="1400" b="1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110</a:t>
              </a:r>
              <a:r>
                <a:rPr kumimoji="0" lang="hr-HR" sz="1400" b="1" i="0" u="none" strike="noStrike" cap="none" normalizeH="0" baseline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+mn-lt"/>
                  <a:cs typeface="Arial" charset="0"/>
                </a:rPr>
                <a:t>%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41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0D62-B0D9-484B-968B-C9D5536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0245"/>
            <a:ext cx="6912446" cy="647700"/>
          </a:xfrm>
        </p:spPr>
        <p:txBody>
          <a:bodyPr/>
          <a:lstStyle/>
          <a:p>
            <a:r>
              <a:rPr lang="hr-HR"/>
              <a:t>Okvirni nacionalni program (ONP)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55319-7CEE-42C0-A18A-CC9E12382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052736"/>
            <a:ext cx="8496000" cy="5040000"/>
          </a:xfrm>
        </p:spPr>
        <p:txBody>
          <a:bodyPr/>
          <a:lstStyle/>
          <a:p>
            <a:r>
              <a:rPr lang="hr-HR" sz="2000" b="1" dirty="0"/>
              <a:t>Grant shema (program državnih potpora)</a:t>
            </a:r>
            <a:r>
              <a:rPr lang="hr-HR" sz="2000" dirty="0"/>
              <a:t>;</a:t>
            </a:r>
          </a:p>
          <a:p>
            <a:r>
              <a:rPr lang="hr-HR" sz="2000" dirty="0"/>
              <a:t>Pojedinačne projekte pripremaju jedinice lokalne i regionalne samouprave</a:t>
            </a:r>
            <a:r>
              <a:rPr lang="en-US" sz="2000" dirty="0"/>
              <a:t> (</a:t>
            </a:r>
            <a:r>
              <a:rPr lang="hr-HR" sz="2000" dirty="0"/>
              <a:t>tzv. </a:t>
            </a:r>
            <a:r>
              <a:rPr lang="en-US" sz="2000" dirty="0"/>
              <a:t>„</a:t>
            </a:r>
            <a:r>
              <a:rPr lang="en-US" sz="2000" b="1" dirty="0"/>
              <a:t>PRŠI</a:t>
            </a:r>
            <a:r>
              <a:rPr lang="hr-HR" sz="2000" b="1" dirty="0"/>
              <a:t> projekti</a:t>
            </a:r>
            <a:r>
              <a:rPr lang="en-US" sz="2000" dirty="0"/>
              <a:t>”);</a:t>
            </a:r>
          </a:p>
          <a:p>
            <a:r>
              <a:rPr lang="hr-HR" sz="2000" dirty="0"/>
              <a:t>Tri</a:t>
            </a:r>
            <a:r>
              <a:rPr lang="en-US" sz="2000" dirty="0"/>
              <a:t> </a:t>
            </a:r>
            <a:r>
              <a:rPr lang="en-US" sz="2000" b="1" dirty="0"/>
              <a:t>invest</a:t>
            </a:r>
            <a:r>
              <a:rPr lang="hr-HR" sz="2000" b="1" dirty="0" err="1"/>
              <a:t>icijska</a:t>
            </a:r>
            <a:r>
              <a:rPr lang="en-US" sz="2000" b="1" dirty="0"/>
              <a:t> model</a:t>
            </a:r>
            <a:r>
              <a:rPr lang="hr-HR" sz="2000" b="1" dirty="0"/>
              <a:t>a</a:t>
            </a:r>
            <a:r>
              <a:rPr lang="en-US" sz="2000" dirty="0"/>
              <a:t>:</a:t>
            </a:r>
          </a:p>
          <a:p>
            <a:pPr lvl="1"/>
            <a:r>
              <a:rPr lang="en-US" sz="1800" dirty="0"/>
              <a:t>A – </a:t>
            </a:r>
            <a:r>
              <a:rPr lang="hr-HR" sz="1800" dirty="0"/>
              <a:t>potpore za operatora </a:t>
            </a:r>
            <a:r>
              <a:rPr lang="en-US" sz="1800" dirty="0"/>
              <a:t>(</a:t>
            </a:r>
            <a:r>
              <a:rPr lang="en-US" sz="1800" dirty="0" err="1"/>
              <a:t>privat</a:t>
            </a:r>
            <a:r>
              <a:rPr lang="hr-HR" sz="1800" dirty="0"/>
              <a:t>ni</a:t>
            </a:r>
            <a:r>
              <a:rPr lang="en-US" sz="1800" dirty="0"/>
              <a:t> </a:t>
            </a:r>
            <a:r>
              <a:rPr lang="en-US" sz="1800" dirty="0" err="1"/>
              <a:t>DBO</a:t>
            </a:r>
            <a:r>
              <a:rPr lang="en-US" sz="1800" dirty="0"/>
              <a:t>);</a:t>
            </a:r>
          </a:p>
          <a:p>
            <a:pPr lvl="1"/>
            <a:r>
              <a:rPr lang="en-US" sz="1800" dirty="0"/>
              <a:t>B – </a:t>
            </a:r>
            <a:r>
              <a:rPr lang="hr-HR" sz="1800" dirty="0"/>
              <a:t>potpore za </a:t>
            </a:r>
            <a:r>
              <a:rPr lang="hr-HR" sz="1800" dirty="0" err="1"/>
              <a:t>JL</a:t>
            </a:r>
            <a:r>
              <a:rPr lang="hr-HR" sz="1800" dirty="0"/>
              <a:t>(R)S </a:t>
            </a:r>
            <a:r>
              <a:rPr lang="en-US" sz="1800" dirty="0"/>
              <a:t>(</a:t>
            </a:r>
            <a:r>
              <a:rPr lang="hr-HR" sz="1800" dirty="0"/>
              <a:t>javni</a:t>
            </a:r>
            <a:r>
              <a:rPr lang="en-US" sz="1800" dirty="0"/>
              <a:t> </a:t>
            </a:r>
            <a:r>
              <a:rPr lang="en-US" sz="1800" dirty="0" err="1"/>
              <a:t>DBO</a:t>
            </a:r>
            <a:r>
              <a:rPr lang="en-US" sz="1800" dirty="0"/>
              <a:t>)</a:t>
            </a:r>
            <a:r>
              <a:rPr lang="hr-HR" sz="1800" dirty="0"/>
              <a:t>;</a:t>
            </a:r>
            <a:endParaRPr lang="en-US" sz="1800" dirty="0"/>
          </a:p>
          <a:p>
            <a:pPr lvl="1"/>
            <a:r>
              <a:rPr lang="en-US" sz="1800" dirty="0"/>
              <a:t>C – </a:t>
            </a:r>
            <a:r>
              <a:rPr lang="hr-HR" sz="1800" dirty="0"/>
              <a:t>javno-privatno partnerstvo </a:t>
            </a:r>
            <a:r>
              <a:rPr lang="en-US" sz="1800" dirty="0"/>
              <a:t>(</a:t>
            </a:r>
            <a:r>
              <a:rPr lang="hr-HR" sz="1800" dirty="0"/>
              <a:t>J</a:t>
            </a:r>
            <a:r>
              <a:rPr lang="en-US" sz="1800" dirty="0"/>
              <a:t>PP);</a:t>
            </a:r>
          </a:p>
          <a:p>
            <a:r>
              <a:rPr lang="hr-HR" sz="2000" dirty="0"/>
              <a:t>Prvi poziv za sufinanciranje iz EU fondova</a:t>
            </a:r>
            <a:r>
              <a:rPr lang="en-US" sz="2000" dirty="0"/>
              <a:t>:</a:t>
            </a:r>
          </a:p>
          <a:p>
            <a:pPr lvl="1"/>
            <a:r>
              <a:rPr lang="hr-HR" sz="1800" b="1" dirty="0"/>
              <a:t>pokrenut je tijekom</a:t>
            </a:r>
            <a:r>
              <a:rPr lang="en-US" sz="1800" b="1" dirty="0"/>
              <a:t> 2019</a:t>
            </a:r>
            <a:r>
              <a:rPr lang="en-US" sz="1800" dirty="0"/>
              <a:t>;</a:t>
            </a:r>
            <a:endParaRPr lang="hr-HR" sz="1800" dirty="0"/>
          </a:p>
          <a:p>
            <a:pPr lvl="1"/>
            <a:r>
              <a:rPr lang="hr-HR" sz="1800" b="1" dirty="0"/>
              <a:t>prijavljeno je </a:t>
            </a:r>
            <a:r>
              <a:rPr lang="en-US" sz="1800" b="1" dirty="0"/>
              <a:t>71 </a:t>
            </a:r>
            <a:r>
              <a:rPr lang="en-US" sz="1800" b="1" dirty="0" err="1"/>
              <a:t>proje</a:t>
            </a:r>
            <a:r>
              <a:rPr lang="hr-HR" sz="1800" b="1" dirty="0"/>
              <a:t>kata</a:t>
            </a:r>
            <a:r>
              <a:rPr lang="en-US" sz="1800" b="1" dirty="0"/>
              <a:t> </a:t>
            </a:r>
            <a:r>
              <a:rPr lang="en-US" sz="1800" dirty="0"/>
              <a:t>(65 </a:t>
            </a:r>
            <a:r>
              <a:rPr lang="hr-HR" sz="1800" dirty="0"/>
              <a:t>po</a:t>
            </a:r>
            <a:r>
              <a:rPr lang="en-US" sz="1800" dirty="0"/>
              <a:t> model</a:t>
            </a:r>
            <a:r>
              <a:rPr lang="hr-HR" sz="1800" dirty="0"/>
              <a:t>u</a:t>
            </a:r>
            <a:r>
              <a:rPr lang="en-US" sz="1800" dirty="0"/>
              <a:t> A, 6 </a:t>
            </a:r>
            <a:r>
              <a:rPr lang="hr-HR" sz="1800" dirty="0"/>
              <a:t>po</a:t>
            </a:r>
            <a:r>
              <a:rPr lang="en-US" sz="1800" dirty="0"/>
              <a:t> model</a:t>
            </a:r>
            <a:r>
              <a:rPr lang="hr-HR" sz="1800" dirty="0"/>
              <a:t>u</a:t>
            </a:r>
            <a:r>
              <a:rPr lang="en-US" sz="1800" dirty="0"/>
              <a:t> B);</a:t>
            </a:r>
          </a:p>
          <a:p>
            <a:pPr lvl="1"/>
            <a:r>
              <a:rPr lang="hr-HR" sz="1800" dirty="0"/>
              <a:t>u konačnoj fazi </a:t>
            </a:r>
            <a:r>
              <a:rPr lang="en-US" sz="1800" b="1" dirty="0"/>
              <a:t>21 </a:t>
            </a:r>
            <a:r>
              <a:rPr lang="hr-HR" sz="1800" b="1" dirty="0"/>
              <a:t>projekata je odabrano za sufinanciranje </a:t>
            </a:r>
            <a:r>
              <a:rPr lang="en-US" sz="1800" dirty="0"/>
              <a:t>(16 </a:t>
            </a:r>
            <a:r>
              <a:rPr lang="hr-HR" sz="1800" dirty="0"/>
              <a:t>po</a:t>
            </a:r>
            <a:r>
              <a:rPr lang="en-US" sz="1800" dirty="0"/>
              <a:t> model</a:t>
            </a:r>
            <a:r>
              <a:rPr lang="hr-HR" sz="1800" dirty="0"/>
              <a:t>u</a:t>
            </a:r>
            <a:r>
              <a:rPr lang="en-US" sz="1800" dirty="0"/>
              <a:t> A,</a:t>
            </a:r>
            <a:br>
              <a:rPr lang="hr-HR" sz="1800" dirty="0"/>
            </a:br>
            <a:r>
              <a:rPr lang="en-US" sz="1800" dirty="0"/>
              <a:t>5 </a:t>
            </a:r>
            <a:r>
              <a:rPr lang="hr-HR" sz="1800" dirty="0"/>
              <a:t>po</a:t>
            </a:r>
            <a:r>
              <a:rPr lang="en-US" sz="1800" dirty="0"/>
              <a:t> model</a:t>
            </a:r>
            <a:r>
              <a:rPr lang="hr-HR" sz="1800" dirty="0"/>
              <a:t>u</a:t>
            </a:r>
            <a:r>
              <a:rPr lang="en-US" sz="1800" dirty="0"/>
              <a:t> B);</a:t>
            </a:r>
            <a:endParaRPr lang="hr-HR" sz="1800" dirty="0"/>
          </a:p>
          <a:p>
            <a:pPr lvl="1"/>
            <a:r>
              <a:rPr lang="hr-HR" sz="1800" dirty="0"/>
              <a:t>ukupna investicijska vrijednost tih 21 projekata je </a:t>
            </a:r>
            <a:r>
              <a:rPr lang="hr-HR" sz="1800" b="1" dirty="0"/>
              <a:t>1,1 </a:t>
            </a:r>
            <a:r>
              <a:rPr lang="hr-HR" sz="1800" b="1" dirty="0" err="1"/>
              <a:t>mlrd</a:t>
            </a:r>
            <a:r>
              <a:rPr lang="hr-HR" sz="1800" b="1" dirty="0"/>
              <a:t>. kn</a:t>
            </a:r>
            <a:r>
              <a:rPr lang="hr-HR" sz="1800" dirty="0"/>
              <a:t>;</a:t>
            </a:r>
            <a:endParaRPr lang="en-US" sz="1800" dirty="0"/>
          </a:p>
          <a:p>
            <a:pPr lvl="1"/>
            <a:r>
              <a:rPr lang="hr-HR" sz="1800" dirty="0"/>
              <a:t>projekti moraju biti završeni do </a:t>
            </a:r>
            <a:r>
              <a:rPr lang="en-US" sz="1800" dirty="0"/>
              <a:t>31</a:t>
            </a:r>
            <a:r>
              <a:rPr lang="hr-HR" sz="1800" dirty="0"/>
              <a:t>.</a:t>
            </a:r>
            <a:r>
              <a:rPr lang="en-US" sz="1800" dirty="0"/>
              <a:t>12</a:t>
            </a:r>
            <a:r>
              <a:rPr lang="hr-HR" sz="1800" dirty="0"/>
              <a:t>.</a:t>
            </a:r>
            <a:r>
              <a:rPr lang="en-US" sz="1800" dirty="0"/>
              <a:t>2023</a:t>
            </a:r>
            <a:r>
              <a:rPr lang="hr-HR" sz="18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D4044-2627-45D3-9E9A-E1626ADF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681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D2CD06-1832-4923-84A9-1C8F190C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44" y="1052736"/>
            <a:ext cx="5317560" cy="49731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FAE4E-64DA-489E-AB5A-ED80879E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Odabrani projekti na prvom pozivu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206AE-E90B-4380-9EBB-0EFEFC70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546CE-668B-4168-A8A0-7340651247F4}"/>
              </a:ext>
            </a:extLst>
          </p:cNvPr>
          <p:cNvSpPr txBox="1"/>
          <p:nvPr/>
        </p:nvSpPr>
        <p:spPr>
          <a:xfrm rot="16200000">
            <a:off x="5097007" y="5243763"/>
            <a:ext cx="1294324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Izvor</a:t>
            </a:r>
            <a:r>
              <a:rPr lang="en-US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: </a:t>
            </a:r>
            <a:r>
              <a:rPr lang="hr-HR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MRRFEU</a:t>
            </a:r>
            <a:endParaRPr lang="en-US" sz="1200" b="1" i="1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23D73-82A6-4C45-92E7-CB2FFC525CC4}"/>
              </a:ext>
            </a:extLst>
          </p:cNvPr>
          <p:cNvSpPr txBox="1"/>
          <p:nvPr/>
        </p:nvSpPr>
        <p:spPr>
          <a:xfrm>
            <a:off x="6000842" y="1057516"/>
            <a:ext cx="270981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hr-HR" b="1" i="1">
                <a:latin typeface="+mn-lt"/>
              </a:rPr>
              <a:t>21 </a:t>
            </a:r>
            <a:r>
              <a:rPr lang="en-US" b="1" i="1" err="1">
                <a:latin typeface="+mn-lt"/>
              </a:rPr>
              <a:t>proje</a:t>
            </a:r>
            <a:r>
              <a:rPr lang="hr-HR" b="1" i="1">
                <a:latin typeface="+mn-lt"/>
              </a:rPr>
              <a:t>kata koji obuhvaćaju</a:t>
            </a:r>
            <a:r>
              <a:rPr lang="en-US" b="1" i="1">
                <a:latin typeface="+mn-lt"/>
              </a:rPr>
              <a:t> 129 </a:t>
            </a:r>
            <a:r>
              <a:rPr lang="hr-HR" b="1" i="1">
                <a:latin typeface="+mn-lt"/>
              </a:rPr>
              <a:t>JLS-ova.</a:t>
            </a:r>
            <a:endParaRPr lang="en-US" i="1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3D650-CDBB-45F4-9C60-66D062EEB890}"/>
              </a:ext>
            </a:extLst>
          </p:cNvPr>
          <p:cNvSpPr txBox="1"/>
          <p:nvPr/>
        </p:nvSpPr>
        <p:spPr>
          <a:xfrm>
            <a:off x="6012160" y="2780928"/>
            <a:ext cx="269849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hr-HR" b="1" i="1" dirty="0">
                <a:latin typeface="+mn-lt"/>
              </a:rPr>
              <a:t>Projekt otoka Krka jedini je projekt odabran za sufinanciranje na hrvatskim otocima!</a:t>
            </a:r>
            <a:endParaRPr lang="en-US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7701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5A9E-1E41-425D-8E06-012A047F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Broj širokopojasnih priključaka po JLS-ovima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DC8BC-77CD-4187-9481-C763E3B7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94DEEB-2783-47F8-915C-F0964420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5574392" cy="50865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C24C78-B04B-47E2-B5D0-15477459E4FC}"/>
              </a:ext>
            </a:extLst>
          </p:cNvPr>
          <p:cNvGrpSpPr/>
          <p:nvPr/>
        </p:nvGrpSpPr>
        <p:grpSpPr>
          <a:xfrm>
            <a:off x="1087030" y="4916977"/>
            <a:ext cx="676658" cy="1184151"/>
            <a:chOff x="611560" y="4869160"/>
            <a:chExt cx="676658" cy="11841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C18003-3633-47C7-9A29-A90E084F0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0" y="4869160"/>
              <a:ext cx="676658" cy="118415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A27869-E8A5-4E1C-B7D5-A1169863DC45}"/>
                </a:ext>
              </a:extLst>
            </p:cNvPr>
            <p:cNvSpPr/>
            <p:nvPr/>
          </p:nvSpPr>
          <p:spPr bwMode="auto">
            <a:xfrm>
              <a:off x="611560" y="4869160"/>
              <a:ext cx="676658" cy="118415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1DC0CAE-C90A-4687-AF89-46D0324CDFBC}"/>
              </a:ext>
            </a:extLst>
          </p:cNvPr>
          <p:cNvSpPr txBox="1"/>
          <p:nvPr/>
        </p:nvSpPr>
        <p:spPr>
          <a:xfrm rot="16200000">
            <a:off x="5485349" y="5425640"/>
            <a:ext cx="1294324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Izvor</a:t>
            </a:r>
            <a:r>
              <a:rPr lang="en-US" sz="1200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: HAKOM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E6883F-6E25-479F-8AE2-C2CC87A4EB53}"/>
              </a:ext>
            </a:extLst>
          </p:cNvPr>
          <p:cNvSpPr txBox="1"/>
          <p:nvPr/>
        </p:nvSpPr>
        <p:spPr>
          <a:xfrm rot="16200000">
            <a:off x="51947" y="5202295"/>
            <a:ext cx="14159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hr-HR" sz="800">
                <a:latin typeface="Arial" panose="020B0604020202020204" pitchFamily="34" charset="0"/>
                <a:cs typeface="Arial" panose="020B0604020202020204" pitchFamily="34" charset="0"/>
              </a:rPr>
              <a:t>Udio širokopojasnih priključaka u kućanstvima po JLS-ovima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r-HR" sz="800" err="1">
                <a:latin typeface="Arial" panose="020B0604020202020204" pitchFamily="34" charset="0"/>
                <a:cs typeface="Arial" panose="020B0604020202020204" pitchFamily="34" charset="0"/>
              </a:rPr>
              <a:t>kvantili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9FF613-5FAF-4F9E-BD1A-9BA3B518DF64}"/>
              </a:ext>
            </a:extLst>
          </p:cNvPr>
          <p:cNvSpPr txBox="1"/>
          <p:nvPr/>
        </p:nvSpPr>
        <p:spPr>
          <a:xfrm>
            <a:off x="6156176" y="1124745"/>
            <a:ext cx="2709857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hr-HR" i="1">
                <a:latin typeface="+mn-lt"/>
              </a:rPr>
              <a:t>Nejednolika raspodjela širokopojasnih priključaka po JLS-ovima;</a:t>
            </a:r>
            <a:br>
              <a:rPr lang="hr-HR" i="1">
                <a:latin typeface="+mn-lt"/>
              </a:rPr>
            </a:br>
            <a:r>
              <a:rPr lang="hr-HR" i="1">
                <a:latin typeface="+mn-lt"/>
              </a:rPr>
              <a:t>veći udjeli su u </a:t>
            </a:r>
            <a:r>
              <a:rPr lang="hr-HR" b="1" i="1">
                <a:latin typeface="+mn-lt"/>
              </a:rPr>
              <a:t>većim urbanim područjima</a:t>
            </a:r>
            <a:r>
              <a:rPr lang="hr-HR" i="1">
                <a:latin typeface="+mn-lt"/>
              </a:rPr>
              <a:t>, na</a:t>
            </a:r>
            <a:r>
              <a:rPr lang="en-US" i="1">
                <a:latin typeface="+mn-lt"/>
              </a:rPr>
              <a:t> </a:t>
            </a:r>
            <a:r>
              <a:rPr lang="hr-HR" b="1" i="1">
                <a:latin typeface="+mn-lt"/>
              </a:rPr>
              <a:t>sjeveru </a:t>
            </a:r>
            <a:r>
              <a:rPr lang="hr-HR" i="1">
                <a:latin typeface="+mn-lt"/>
              </a:rPr>
              <a:t>i uz </a:t>
            </a:r>
            <a:r>
              <a:rPr lang="hr-HR" b="1" i="1">
                <a:latin typeface="+mn-lt"/>
              </a:rPr>
              <a:t>obalu</a:t>
            </a:r>
            <a:r>
              <a:rPr lang="en-US" i="1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1355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9016-4132-46B6-8681-CFD878E9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Bijela i siva područja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98172-92EE-49C0-D008-19BD6F3F1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152" y="1080000"/>
            <a:ext cx="3024336" cy="49613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Bijela područja:</a:t>
            </a:r>
          </a:p>
          <a:p>
            <a:pPr lvl="1"/>
            <a:r>
              <a:rPr lang="hr-HR" sz="1800" dirty="0"/>
              <a:t>nije dostupan pristup s brzinama od najmanje 30 Mbit/s,</a:t>
            </a:r>
          </a:p>
          <a:p>
            <a:pPr lvl="1"/>
            <a:r>
              <a:rPr lang="hr-HR" sz="1800" dirty="0"/>
              <a:t>prihvatljiva područja u kojima se može graditi mreža sufinancirana EU fondovima,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Siva područja</a:t>
            </a:r>
          </a:p>
          <a:p>
            <a:pPr lvl="1"/>
            <a:r>
              <a:rPr lang="hr-HR" sz="1800" dirty="0"/>
              <a:t>dostupan pristup s brzinama od najmanje 30 Mbit/s.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EE75C-55E7-3BBB-81C6-0B0F904F7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Projekt svjetlovodne mreže otoka Krka</a:t>
            </a:r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B3771-E89C-AD6F-890C-38109E84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21" y="1052736"/>
            <a:ext cx="5487715" cy="49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91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856A-A375-2CFE-1F9E-2E2A4F97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Arhitektura mreže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6856C-5ACA-EF2E-22AB-7F7434D0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Projekt svjetlovodne mreže otoka Krka</a:t>
            </a:r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9D678-D448-68F7-A337-BE4EBEAA3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880059" cy="489811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6D10AB-6D33-B274-862F-22194767BFD8}"/>
              </a:ext>
            </a:extLst>
          </p:cNvPr>
          <p:cNvSpPr/>
          <p:nvPr/>
        </p:nvSpPr>
        <p:spPr bwMode="auto">
          <a:xfrm>
            <a:off x="5436096" y="3356992"/>
            <a:ext cx="1944216" cy="576064"/>
          </a:xfrm>
          <a:prstGeom prst="wedgeRoundRectCallout">
            <a:avLst>
              <a:gd name="adj1" fmla="val -42184"/>
              <a:gd name="adj2" fmla="val 77796"/>
              <a:gd name="adj3" fmla="val 16667"/>
            </a:avLst>
          </a:prstGeom>
          <a:solidFill>
            <a:srgbClr val="FFC000">
              <a:alpha val="8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Operator korisnik osigurava: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050" b="1" dirty="0">
                <a:latin typeface="+mn-lt"/>
              </a:rPr>
              <a:t>- djelitelje (</a:t>
            </a:r>
            <a:r>
              <a:rPr lang="hr-HR" sz="1050" b="1" i="1" dirty="0" err="1">
                <a:latin typeface="+mn-lt"/>
              </a:rPr>
              <a:t>splitter</a:t>
            </a:r>
            <a:r>
              <a:rPr lang="hr-HR" sz="1050" b="1" dirty="0">
                <a:latin typeface="+mn-lt"/>
              </a:rPr>
              <a:t>),</a:t>
            </a:r>
            <a:br>
              <a:rPr lang="hr-HR" sz="1050" b="1" dirty="0">
                <a:latin typeface="+mn-lt"/>
              </a:rPr>
            </a:br>
            <a:r>
              <a:rPr lang="hr-HR" sz="1050" b="1" dirty="0">
                <a:latin typeface="+mn-lt"/>
              </a:rPr>
              <a:t>- </a:t>
            </a:r>
            <a:r>
              <a:rPr lang="hr-HR" sz="1050" b="1" dirty="0" err="1">
                <a:latin typeface="+mn-lt"/>
              </a:rPr>
              <a:t>prespojne</a:t>
            </a:r>
            <a:r>
              <a:rPr lang="hr-HR" sz="1050" b="1" dirty="0">
                <a:latin typeface="+mn-lt"/>
              </a:rPr>
              <a:t> kabele </a:t>
            </a:r>
            <a:r>
              <a:rPr lang="hr-HR" sz="1050" b="1" i="1" dirty="0">
                <a:latin typeface="+mn-lt"/>
              </a:rPr>
              <a:t>(</a:t>
            </a:r>
            <a:r>
              <a:rPr lang="hr-HR" sz="1050" b="1" i="1" dirty="0" err="1">
                <a:latin typeface="+mn-lt"/>
              </a:rPr>
              <a:t>patch</a:t>
            </a:r>
            <a:r>
              <a:rPr lang="hr-HR" sz="1050" b="1" i="1" dirty="0">
                <a:latin typeface="+mn-lt"/>
              </a:rPr>
              <a:t> </a:t>
            </a:r>
            <a:r>
              <a:rPr lang="hr-HR" sz="1050" b="1" i="1" dirty="0" err="1">
                <a:latin typeface="+mn-lt"/>
              </a:rPr>
              <a:t>cable</a:t>
            </a:r>
            <a:r>
              <a:rPr lang="hr-HR" sz="1050" b="1" dirty="0">
                <a:latin typeface="+mn-lt"/>
              </a:rPr>
              <a:t>)</a:t>
            </a:r>
            <a:r>
              <a:rPr lang="hr-HR" sz="1050" b="1" i="1" dirty="0">
                <a:latin typeface="+mn-lt"/>
              </a:rPr>
              <a:t>.</a:t>
            </a:r>
            <a:endParaRPr kumimoji="0" lang="hr-HR" sz="105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ED55973-8874-0072-47AD-7C479920B606}"/>
              </a:ext>
            </a:extLst>
          </p:cNvPr>
          <p:cNvSpPr/>
          <p:nvPr/>
        </p:nvSpPr>
        <p:spPr bwMode="auto">
          <a:xfrm>
            <a:off x="6300192" y="980728"/>
            <a:ext cx="2664296" cy="720080"/>
          </a:xfrm>
          <a:prstGeom prst="wedgeRoundRectCallout">
            <a:avLst>
              <a:gd name="adj1" fmla="val -12862"/>
              <a:gd name="adj2" fmla="val 101414"/>
              <a:gd name="adj3" fmla="val 16667"/>
            </a:avLst>
          </a:prstGeom>
          <a:solidFill>
            <a:srgbClr val="FFC000">
              <a:alpha val="8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Krajnjim korisnicima koji su dali </a:t>
            </a:r>
            <a:r>
              <a:rPr kumimoji="0" lang="hr-HR" sz="105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suglasnost</a:t>
            </a:r>
            <a:br>
              <a:rPr kumimoji="0" lang="hr-HR" sz="105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</a:br>
            <a:r>
              <a:rPr kumimoji="0" lang="hr-HR" sz="105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za izvedbu priključka</a:t>
            </a:r>
            <a:r>
              <a:rPr kumimoji="0" lang="hr-HR" sz="105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kroz projekt se izvodi </a:t>
            </a:r>
            <a:br>
              <a:rPr kumimoji="0" lang="hr-HR" sz="105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</a:br>
            <a:r>
              <a:rPr kumimoji="0" lang="hr-HR" sz="105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kućni svjetlovodni priključak (OTO)</a:t>
            </a:r>
            <a:r>
              <a:rPr lang="hr-HR" sz="1050" b="1" i="1" dirty="0">
                <a:latin typeface="+mn-lt"/>
              </a:rPr>
              <a:t>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05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Operator korisnik osigurava ONU/ONT i CPE.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347C8E2-5A7C-39CD-9BF6-0E9ADD9B64EB}"/>
              </a:ext>
            </a:extLst>
          </p:cNvPr>
          <p:cNvSpPr/>
          <p:nvPr/>
        </p:nvSpPr>
        <p:spPr bwMode="auto">
          <a:xfrm>
            <a:off x="6660232" y="4365104"/>
            <a:ext cx="2304256" cy="360040"/>
          </a:xfrm>
          <a:prstGeom prst="wedgeRoundRectCallout">
            <a:avLst>
              <a:gd name="adj1" fmla="val 39570"/>
              <a:gd name="adj2" fmla="val -119033"/>
              <a:gd name="adj3" fmla="val 16667"/>
            </a:avLst>
          </a:prstGeom>
          <a:solidFill>
            <a:srgbClr val="FFC000">
              <a:alpha val="8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Kroz projekt se postavlja svjetlovodna</a:t>
            </a:r>
            <a:br>
              <a:rPr kumimoji="0" lang="hr-H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</a:br>
            <a:r>
              <a:rPr kumimoji="0" lang="hr-H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instalacija u višestambenim zgradama.</a:t>
            </a:r>
            <a:endParaRPr kumimoji="0" lang="hr-HR" sz="105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421E492-C173-79A2-C8DE-7AC465A3C86E}"/>
              </a:ext>
            </a:extLst>
          </p:cNvPr>
          <p:cNvSpPr/>
          <p:nvPr/>
        </p:nvSpPr>
        <p:spPr bwMode="auto">
          <a:xfrm>
            <a:off x="84428" y="5157192"/>
            <a:ext cx="2039299" cy="1080120"/>
          </a:xfrm>
          <a:prstGeom prst="wedgeRoundRectCallout">
            <a:avLst>
              <a:gd name="adj1" fmla="val -4235"/>
              <a:gd name="adj2" fmla="val -72903"/>
              <a:gd name="adj3" fmla="val 16667"/>
            </a:avLst>
          </a:prstGeom>
          <a:solidFill>
            <a:srgbClr val="FFC000">
              <a:alpha val="8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(M)</a:t>
            </a:r>
            <a:r>
              <a:rPr kumimoji="0" lang="hr-HR" sz="105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PoP</a:t>
            </a:r>
            <a:r>
              <a:rPr kumimoji="0" lang="hr-H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 se izvodi sa sustavima: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hr-HR" sz="1050" b="1" dirty="0">
                <a:latin typeface="+mn-lt"/>
              </a:rPr>
              <a:t>klimatizacija,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hr-HR" sz="105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napajanje (AC) + UPS i agregat,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hr-HR" sz="1050" b="1" dirty="0">
                <a:latin typeface="+mn-lt"/>
              </a:rPr>
              <a:t>dojava i gašenje požara,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hr-HR" sz="105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tehnička zaštita,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hr-HR" sz="1050" b="1" dirty="0">
                <a:latin typeface="+mn-lt"/>
              </a:rPr>
              <a:t>nadzor i upravljanje.</a:t>
            </a:r>
            <a:endParaRPr kumimoji="0" lang="hr-HR" sz="105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2B15258-5486-591A-1FA2-CC55A4525185}"/>
              </a:ext>
            </a:extLst>
          </p:cNvPr>
          <p:cNvSpPr/>
          <p:nvPr/>
        </p:nvSpPr>
        <p:spPr bwMode="auto">
          <a:xfrm>
            <a:off x="131969" y="2708920"/>
            <a:ext cx="1944216" cy="936104"/>
          </a:xfrm>
          <a:prstGeom prst="wedgeRoundRectCallout">
            <a:avLst>
              <a:gd name="adj1" fmla="val 34350"/>
              <a:gd name="adj2" fmla="val 101606"/>
              <a:gd name="adj3" fmla="val 16667"/>
            </a:avLst>
          </a:prstGeom>
          <a:solidFill>
            <a:srgbClr val="FFC000">
              <a:alpha val="8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Operator korisnik osigurava: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050" b="1" dirty="0">
                <a:latin typeface="+mn-lt"/>
              </a:rPr>
              <a:t>- </a:t>
            </a:r>
            <a:r>
              <a:rPr lang="hr-HR" sz="1050" b="1" i="1" dirty="0" err="1">
                <a:latin typeface="+mn-lt"/>
              </a:rPr>
              <a:t>backhaul</a:t>
            </a:r>
            <a:r>
              <a:rPr lang="hr-HR" sz="1050" b="1" dirty="0">
                <a:latin typeface="+mn-lt"/>
              </a:rPr>
              <a:t> vezu,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050" b="1" dirty="0">
                <a:latin typeface="+mn-lt"/>
              </a:rPr>
              <a:t>- OLT, .......,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050" b="1" dirty="0">
                <a:latin typeface="+mn-lt"/>
              </a:rPr>
              <a:t>- djelitelje (</a:t>
            </a:r>
            <a:r>
              <a:rPr lang="hr-HR" sz="1050" b="1" i="1" dirty="0" err="1">
                <a:latin typeface="+mn-lt"/>
              </a:rPr>
              <a:t>splitter</a:t>
            </a:r>
            <a:r>
              <a:rPr lang="hr-HR" sz="1050" b="1" dirty="0">
                <a:latin typeface="+mn-lt"/>
              </a:rPr>
              <a:t>),</a:t>
            </a:r>
            <a:br>
              <a:rPr lang="hr-HR" sz="1050" b="1" dirty="0">
                <a:latin typeface="+mn-lt"/>
              </a:rPr>
            </a:br>
            <a:r>
              <a:rPr lang="hr-HR" sz="1050" b="1" dirty="0">
                <a:latin typeface="+mn-lt"/>
              </a:rPr>
              <a:t>- </a:t>
            </a:r>
            <a:r>
              <a:rPr lang="hr-HR" sz="1050" b="1" dirty="0" err="1">
                <a:latin typeface="+mn-lt"/>
              </a:rPr>
              <a:t>prespojne</a:t>
            </a:r>
            <a:r>
              <a:rPr lang="hr-HR" sz="1050" b="1" dirty="0">
                <a:latin typeface="+mn-lt"/>
              </a:rPr>
              <a:t> kabele </a:t>
            </a:r>
            <a:r>
              <a:rPr lang="hr-HR" sz="1050" b="1" i="1" dirty="0">
                <a:latin typeface="+mn-lt"/>
              </a:rPr>
              <a:t>(</a:t>
            </a:r>
            <a:r>
              <a:rPr lang="hr-HR" sz="1050" b="1" i="1" dirty="0" err="1">
                <a:latin typeface="+mn-lt"/>
              </a:rPr>
              <a:t>patch</a:t>
            </a:r>
            <a:r>
              <a:rPr lang="hr-HR" sz="1050" b="1" i="1" dirty="0">
                <a:latin typeface="+mn-lt"/>
              </a:rPr>
              <a:t> </a:t>
            </a:r>
            <a:r>
              <a:rPr lang="hr-HR" sz="1050" b="1" i="1" dirty="0" err="1">
                <a:latin typeface="+mn-lt"/>
              </a:rPr>
              <a:t>cable</a:t>
            </a:r>
            <a:r>
              <a:rPr lang="hr-HR" sz="1050" b="1" dirty="0">
                <a:latin typeface="+mn-lt"/>
              </a:rPr>
              <a:t>),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05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charset="0"/>
              </a:rPr>
              <a:t>- ....... .</a:t>
            </a:r>
          </a:p>
        </p:txBody>
      </p:sp>
    </p:spTree>
    <p:extLst>
      <p:ext uri="{BB962C8B-B14F-4D97-AF65-F5344CB8AC3E}">
        <p14:creationId xmlns:p14="http://schemas.microsoft.com/office/powerpoint/2010/main" val="39342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LATOR_Technical_Presentation_v12_office2007_calibr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66">
            <a:alpha val="45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66">
            <a:alpha val="45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TOR_Technical_Presentation_v10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OR_Technical_Presentation_v10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OR_Technical_Presentation_v10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OR_Technical_Presentation_v10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OR_Technical_Presentation_v10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TOR_Technical_Presentation_v10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OR_Technical_Presentation_v10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TOR_Technical_Presentation_v10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B6C97D37-A3F3-4B0A-BEF6-2D650E6FA5A2}" vid="{1682BBDC-80E0-4911-B494-134B13E6792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HBC_Presentation_v2</Template>
  <TotalTime>946</TotalTime>
  <Words>865</Words>
  <Application>Microsoft Office PowerPoint</Application>
  <PresentationFormat>On-screen Show (4:3)</PresentationFormat>
  <Paragraphs>111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Wingdings</vt:lpstr>
      <vt:lpstr>LATOR_Technical_Presentation_v12_office2007_calibri</vt:lpstr>
      <vt:lpstr>Projekt svjetlovodne mreže otoka Krka </vt:lpstr>
      <vt:lpstr>Općenito o projektu</vt:lpstr>
      <vt:lpstr>Širokopojasni pristup – strateški ciljevi - brzine</vt:lpstr>
      <vt:lpstr>Promet u širokopojasnim mrežama u Hrvatskoj</vt:lpstr>
      <vt:lpstr>Okvirni nacionalni program (ONP)</vt:lpstr>
      <vt:lpstr>Odabrani projekti na prvom pozivu</vt:lpstr>
      <vt:lpstr>Broj širokopojasnih priključaka po JLS-ovima</vt:lpstr>
      <vt:lpstr>Bijela i siva područja</vt:lpstr>
      <vt:lpstr>Arhitektura mreže</vt:lpstr>
      <vt:lpstr>Idejno rješenje svjetlovodne mreže</vt:lpstr>
      <vt:lpstr>Provedba projekta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Author2</dc:creator>
  <cp:lastModifiedBy>Tomislav Majnarić</cp:lastModifiedBy>
  <cp:revision>80</cp:revision>
  <cp:lastPrinted>2021-02-02T09:14:05Z</cp:lastPrinted>
  <dcterms:created xsi:type="dcterms:W3CDTF">2020-09-14T10:34:42Z</dcterms:created>
  <dcterms:modified xsi:type="dcterms:W3CDTF">2022-11-24T08:51:12Z</dcterms:modified>
</cp:coreProperties>
</file>